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handoutMasterIdLst>
    <p:handoutMasterId r:id="rId136"/>
  </p:handoutMasterIdLst>
  <p:sldIdLst>
    <p:sldId id="1164" r:id="rId2"/>
    <p:sldId id="397" r:id="rId3"/>
    <p:sldId id="1211" r:id="rId4"/>
    <p:sldId id="1101" r:id="rId5"/>
    <p:sldId id="1048" r:id="rId6"/>
    <p:sldId id="946" r:id="rId7"/>
    <p:sldId id="1160" r:id="rId8"/>
    <p:sldId id="1161" r:id="rId9"/>
    <p:sldId id="1162" r:id="rId10"/>
    <p:sldId id="1163" r:id="rId11"/>
    <p:sldId id="948" r:id="rId12"/>
    <p:sldId id="947" r:id="rId13"/>
    <p:sldId id="949" r:id="rId14"/>
    <p:sldId id="951" r:id="rId15"/>
    <p:sldId id="1134" r:id="rId16"/>
    <p:sldId id="1135" r:id="rId17"/>
    <p:sldId id="1136" r:id="rId18"/>
    <p:sldId id="1137" r:id="rId19"/>
    <p:sldId id="1138" r:id="rId20"/>
    <p:sldId id="1139" r:id="rId21"/>
    <p:sldId id="1103" r:id="rId22"/>
    <p:sldId id="398" r:id="rId23"/>
    <p:sldId id="970" r:id="rId24"/>
    <p:sldId id="411" r:id="rId25"/>
    <p:sldId id="412" r:id="rId26"/>
    <p:sldId id="413" r:id="rId27"/>
    <p:sldId id="1049" r:id="rId28"/>
    <p:sldId id="1126" r:id="rId29"/>
    <p:sldId id="416" r:id="rId30"/>
    <p:sldId id="417" r:id="rId31"/>
    <p:sldId id="418" r:id="rId32"/>
    <p:sldId id="419" r:id="rId33"/>
    <p:sldId id="420" r:id="rId34"/>
    <p:sldId id="1165" r:id="rId35"/>
    <p:sldId id="1166" r:id="rId36"/>
    <p:sldId id="1168" r:id="rId37"/>
    <p:sldId id="1169" r:id="rId38"/>
    <p:sldId id="446" r:id="rId39"/>
    <p:sldId id="426" r:id="rId40"/>
    <p:sldId id="1051" r:id="rId41"/>
    <p:sldId id="450" r:id="rId42"/>
    <p:sldId id="447" r:id="rId43"/>
    <p:sldId id="451" r:id="rId44"/>
    <p:sldId id="452" r:id="rId45"/>
    <p:sldId id="434" r:id="rId46"/>
    <p:sldId id="476" r:id="rId47"/>
    <p:sldId id="1170" r:id="rId48"/>
    <p:sldId id="1171" r:id="rId49"/>
    <p:sldId id="453" r:id="rId50"/>
    <p:sldId id="971" r:id="rId51"/>
    <p:sldId id="423" r:id="rId52"/>
    <p:sldId id="459" r:id="rId53"/>
    <p:sldId id="460" r:id="rId54"/>
    <p:sldId id="463" r:id="rId55"/>
    <p:sldId id="461" r:id="rId56"/>
    <p:sldId id="462" r:id="rId57"/>
    <p:sldId id="458" r:id="rId58"/>
    <p:sldId id="425" r:id="rId59"/>
    <p:sldId id="1172" r:id="rId60"/>
    <p:sldId id="1173" r:id="rId61"/>
    <p:sldId id="1174" r:id="rId62"/>
    <p:sldId id="959" r:id="rId63"/>
    <p:sldId id="960" r:id="rId64"/>
    <p:sldId id="967" r:id="rId65"/>
    <p:sldId id="957" r:id="rId66"/>
    <p:sldId id="945" r:id="rId67"/>
    <p:sldId id="963" r:id="rId68"/>
    <p:sldId id="975" r:id="rId69"/>
    <p:sldId id="972" r:id="rId70"/>
    <p:sldId id="961" r:id="rId71"/>
    <p:sldId id="1140" r:id="rId72"/>
    <p:sldId id="1141" r:id="rId73"/>
    <p:sldId id="1142" r:id="rId74"/>
    <p:sldId id="1143" r:id="rId75"/>
    <p:sldId id="1144" r:id="rId76"/>
    <p:sldId id="1145" r:id="rId77"/>
    <p:sldId id="1178" r:id="rId78"/>
    <p:sldId id="1146" r:id="rId79"/>
    <p:sldId id="1147" r:id="rId80"/>
    <p:sldId id="1149" r:id="rId81"/>
    <p:sldId id="1151" r:id="rId82"/>
    <p:sldId id="1153" r:id="rId83"/>
    <p:sldId id="1179" r:id="rId84"/>
    <p:sldId id="1082" r:id="rId85"/>
    <p:sldId id="980" r:id="rId86"/>
    <p:sldId id="1083" r:id="rId87"/>
    <p:sldId id="1084" r:id="rId88"/>
    <p:sldId id="982" r:id="rId89"/>
    <p:sldId id="1154" r:id="rId90"/>
    <p:sldId id="1155" r:id="rId91"/>
    <p:sldId id="1156" r:id="rId92"/>
    <p:sldId id="1157" r:id="rId93"/>
    <p:sldId id="1158"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1159" r:id="rId130"/>
    <p:sldId id="441" r:id="rId131"/>
    <p:sldId id="1008" r:id="rId132"/>
    <p:sldId id="1175" r:id="rId133"/>
    <p:sldId id="1213" r:id="rId134"/>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4645" autoAdjust="0"/>
  </p:normalViewPr>
  <p:slideViewPr>
    <p:cSldViewPr snapToGrid="0">
      <p:cViewPr varScale="1">
        <p:scale>
          <a:sx n="121" d="100"/>
          <a:sy n="121" d="100"/>
        </p:scale>
        <p:origin x="1296"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6/23/2022</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6/23/2022</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918637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14</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4251081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38</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891681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70</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88</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130</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4159310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6/23/2022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0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4.png"/></Relationships>
</file>

<file path=ppt/slides/_rels/slide10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1.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74.png"/><Relationship Id="rId4" Type="http://schemas.openxmlformats.org/officeDocument/2006/relationships/image" Target="../media/image172.png"/></Relationships>
</file>

<file path=ppt/slides/_rels/slide11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0.png"/></Relationships>
</file>

<file path=ppt/slides/_rels/slide11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39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6.png"/><Relationship Id="rId9" Type="http://schemas.openxmlformats.org/officeDocument/2006/relationships/image" Target="../media/image4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0.png"/><Relationship Id="rId7" Type="http://schemas.openxmlformats.org/officeDocument/2006/relationships/image" Target="../media/image60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8.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1.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2.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69.png"/><Relationship Id="rId7" Type="http://schemas.openxmlformats.org/officeDocument/2006/relationships/image" Target="../media/image73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112.png"/></Relationships>
</file>

<file path=ppt/slides/_rels/slide66.xml.rels><?xml version="1.0" encoding="UTF-8" standalone="yes"?>
<Relationships xmlns="http://schemas.openxmlformats.org/package/2006/relationships"><Relationship Id="rId8" Type="http://schemas.openxmlformats.org/officeDocument/2006/relationships/image" Target="../media/image812.png"/><Relationship Id="rId7" Type="http://schemas.openxmlformats.org/officeDocument/2006/relationships/image" Target="../media/image801.png"/><Relationship Id="rId12" Type="http://schemas.openxmlformats.org/officeDocument/2006/relationships/image" Target="../media/image67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90.png"/><Relationship Id="rId11" Type="http://schemas.openxmlformats.org/officeDocument/2006/relationships/image" Target="../media/image510.png"/><Relationship Id="rId5" Type="http://schemas.openxmlformats.org/officeDocument/2006/relationships/image" Target="../media/image780.png"/><Relationship Id="rId10" Type="http://schemas.openxmlformats.org/officeDocument/2006/relationships/image" Target="../media/image831.png"/><Relationship Id="rId4" Type="http://schemas.openxmlformats.org/officeDocument/2006/relationships/image" Target="../media/image770.png"/><Relationship Id="rId9" Type="http://schemas.openxmlformats.org/officeDocument/2006/relationships/image" Target="../media/image97.png"/></Relationships>
</file>

<file path=ppt/slides/_rels/slide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9.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153.png"/></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88.png"/><Relationship Id="rId4" Type="http://schemas.openxmlformats.org/officeDocument/2006/relationships/image" Target="../media/image157.png"/></Relationships>
</file>

<file path=ppt/slides/_rels/slide7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92.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73.png"/><Relationship Id="rId4" Type="http://schemas.openxmlformats.org/officeDocument/2006/relationships/image" Target="../media/image94.png"/></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78.png"/></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4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5.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04.png"/><Relationship Id="rId7" Type="http://schemas.openxmlformats.org/officeDocument/2006/relationships/image" Target="../media/image18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820.png"/><Relationship Id="rId4" Type="http://schemas.openxmlformats.org/officeDocument/2006/relationships/image" Target="../media/image1810.png"/></Relationships>
</file>

<file path=ppt/slides/_rels/slide86.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8.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96.png"/></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3.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can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In this program we use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each tuple contains the (y, x, last direction tried) for each step along the current path</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up)">
                                      <p:cBhvr>
                                        <p:cTn id="56" dur="500"/>
                                        <p:tgtEl>
                                          <p:spTgt spid="11"/>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right)">
                                      <p:cBhvr>
                                        <p:cTn id="60" dur="500"/>
                                        <p:tgtEl>
                                          <p:spTgt spid="9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94"/>
                                        </p:tgtEl>
                                        <p:attrNameLst>
                                          <p:attrName>style.visibility</p:attrName>
                                        </p:attrNameLst>
                                      </p:cBhvr>
                                      <p:to>
                                        <p:strVal val="visible"/>
                                      </p:to>
                                    </p:set>
                                    <p:animEffect transition="in" filter="wipe(right)">
                                      <p:cBhvr>
                                        <p:cTn id="65" dur="500"/>
                                        <p:tgtEl>
                                          <p:spTgt spid="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97"/>
                                        </p:tgtEl>
                                        <p:attrNameLst>
                                          <p:attrName>style.visibility</p:attrName>
                                        </p:attrNameLst>
                                      </p:cBhvr>
                                      <p:to>
                                        <p:strVal val="visible"/>
                                      </p:to>
                                    </p:set>
                                    <p:animEffect transition="in" filter="wipe(right)">
                                      <p:cBhvr>
                                        <p:cTn id="70" dur="500"/>
                                        <p:tgtEl>
                                          <p:spTgt spid="9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00"/>
                                        </p:tgtEl>
                                        <p:attrNameLst>
                                          <p:attrName>style.visibility</p:attrName>
                                        </p:attrNameLst>
                                      </p:cBhvr>
                                      <p:to>
                                        <p:strVal val="visible"/>
                                      </p:to>
                                    </p:set>
                                    <p:animEffect transition="in" filter="wipe(right)">
                                      <p:cBhvr>
                                        <p:cTn id="75" dur="500"/>
                                        <p:tgtEl>
                                          <p:spTgt spid="10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2" fill="hold" nodeType="clickEffect">
                                  <p:stCondLst>
                                    <p:cond delay="0"/>
                                  </p:stCondLst>
                                  <p:childTnLst>
                                    <p:set>
                                      <p:cBhvr>
                                        <p:cTn id="79" dur="1" fill="hold">
                                          <p:stCondLst>
                                            <p:cond delay="0"/>
                                          </p:stCondLst>
                                        </p:cTn>
                                        <p:tgtEl>
                                          <p:spTgt spid="103"/>
                                        </p:tgtEl>
                                        <p:attrNameLst>
                                          <p:attrName>style.visibility</p:attrName>
                                        </p:attrNameLst>
                                      </p:cBhvr>
                                      <p:to>
                                        <p:strVal val="visible"/>
                                      </p:to>
                                    </p:set>
                                    <p:animEffect transition="in" filter="wipe(right)">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106"/>
                                        </p:tgtEl>
                                        <p:attrNameLst>
                                          <p:attrName>style.visibility</p:attrName>
                                        </p:attrNameLst>
                                      </p:cBhvr>
                                      <p:to>
                                        <p:strVal val="visible"/>
                                      </p:to>
                                    </p:set>
                                    <p:animEffect transition="in" filter="wipe(right)">
                                      <p:cBhvr>
                                        <p:cTn id="85" dur="500"/>
                                        <p:tgtEl>
                                          <p:spTgt spid="106"/>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88"/>
                                        </p:tgtEl>
                                        <p:attrNameLst>
                                          <p:attrName>style.visibility</p:attrName>
                                        </p:attrNameLst>
                                      </p:cBhvr>
                                      <p:to>
                                        <p:strVal val="visible"/>
                                      </p:to>
                                    </p:set>
                                    <p:animEffect transition="in" filter="wipe(right)">
                                      <p:cBhvr>
                                        <p:cTn id="90" dur="500"/>
                                        <p:tgtEl>
                                          <p:spTgt spid="88"/>
                                        </p:tgtEl>
                                      </p:cBhvr>
                                    </p:animEffect>
                                  </p:childTnLst>
                                </p:cTn>
                              </p:par>
                            </p:childTnLst>
                          </p:cTn>
                        </p:par>
                        <p:par>
                          <p:cTn id="91" fill="hold">
                            <p:stCondLst>
                              <p:cond delay="500"/>
                            </p:stCondLst>
                            <p:childTnLst>
                              <p:par>
                                <p:cTn id="92" presetID="16" presetClass="entr" presetSubtype="21"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barn(inVertical)">
                                      <p:cBhvr>
                                        <p:cTn id="9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2084522" y="5414755"/>
                <a:ext cx="4974956"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2084522" y="5414755"/>
                <a:ext cx="4974956"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t>
            </a:r>
            <a:r>
              <a:rPr lang="en-US" sz="3200" dirty="0">
                <a:latin typeface="+mn-lt"/>
              </a:rPr>
              <a:t> – Now You </a:t>
            </a:r>
            <a:r>
              <a:rPr lang="en-US" sz="3200" dirty="0" err="1">
                <a:latin typeface="+mn-lt"/>
              </a:rPr>
              <a:t>Nnow</a:t>
            </a:r>
            <a:r>
              <a:rPr lang="en-US" sz="3200" dirty="0">
                <a:latin typeface="+mn-lt"/>
              </a:rPr>
              <a:t>…</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130</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133</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26</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285684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pic>
        <p:nvPicPr>
          <p:cNvPr id="5" name="Picture 4">
            <a:extLst>
              <a:ext uri="{FF2B5EF4-FFF2-40B4-BE49-F238E27FC236}">
                <a16:creationId xmlns:a16="http://schemas.microsoft.com/office/drawing/2014/main" id="{9EA2DABC-5FD5-62C3-DBED-27C7EB867BE2}"/>
              </a:ext>
            </a:extLst>
          </p:cNvPr>
          <p:cNvPicPr>
            <a:picLocks noChangeAspect="1"/>
          </p:cNvPicPr>
          <p:nvPr/>
        </p:nvPicPr>
        <p:blipFill>
          <a:blip r:embed="rId2"/>
          <a:stretch>
            <a:fillRect/>
          </a:stretch>
        </p:blipFill>
        <p:spPr>
          <a:xfrm>
            <a:off x="564579" y="1669933"/>
            <a:ext cx="8014843" cy="4037186"/>
          </a:xfrm>
          <a:prstGeom prst="rect">
            <a:avLst/>
          </a:prstGeom>
          <a:ln>
            <a:solidFill>
              <a:schemeClr val="tx1"/>
            </a:solidFill>
          </a:ln>
        </p:spPr>
      </p:pic>
      <p:sp>
        <p:nvSpPr>
          <p:cNvPr id="6" name="Rectangle 5">
            <a:extLst>
              <a:ext uri="{FF2B5EF4-FFF2-40B4-BE49-F238E27FC236}">
                <a16:creationId xmlns:a16="http://schemas.microsoft.com/office/drawing/2014/main" id="{B1B48A31-94BC-7611-D4EC-6D77858E40EA}"/>
              </a:ext>
            </a:extLst>
          </p:cNvPr>
          <p:cNvSpPr/>
          <p:nvPr/>
        </p:nvSpPr>
        <p:spPr>
          <a:xfrm>
            <a:off x="847848" y="2508164"/>
            <a:ext cx="1777111"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53777-8FB6-BF2A-32F6-8E80826529A6}"/>
              </a:ext>
            </a:extLst>
          </p:cNvPr>
          <p:cNvSpPr/>
          <p:nvPr/>
        </p:nvSpPr>
        <p:spPr>
          <a:xfrm>
            <a:off x="920750" y="3775397"/>
            <a:ext cx="1206500"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6128F330-4B82-93D2-78A5-61741482C194}"/>
              </a:ext>
            </a:extLst>
          </p:cNvPr>
          <p:cNvCxnSpPr>
            <a:cxnSpLocks/>
            <a:stCxn id="6" idx="1"/>
            <a:endCxn id="7" idx="0"/>
          </p:cNvCxnSpPr>
          <p:nvPr/>
        </p:nvCxnSpPr>
        <p:spPr>
          <a:xfrm rot="10800000" flipH="1" flipV="1">
            <a:off x="847848" y="2631305"/>
            <a:ext cx="676152" cy="1144091"/>
          </a:xfrm>
          <a:prstGeom prst="bentConnector4">
            <a:avLst>
              <a:gd name="adj1" fmla="val -33809"/>
              <a:gd name="adj2" fmla="val 553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6" name="Picture 5">
            <a:extLst>
              <a:ext uri="{FF2B5EF4-FFF2-40B4-BE49-F238E27FC236}">
                <a16:creationId xmlns:a16="http://schemas.microsoft.com/office/drawing/2014/main" id="{B25F3DF0-6168-623B-B320-6AAEDFA31CCE}"/>
              </a:ext>
            </a:extLst>
          </p:cNvPr>
          <p:cNvPicPr>
            <a:picLocks noChangeAspect="1"/>
          </p:cNvPicPr>
          <p:nvPr/>
        </p:nvPicPr>
        <p:blipFill>
          <a:blip r:embed="rId2"/>
          <a:stretch>
            <a:fillRect/>
          </a:stretch>
        </p:blipFill>
        <p:spPr>
          <a:xfrm>
            <a:off x="1928166" y="1535843"/>
            <a:ext cx="5287669" cy="4925499"/>
          </a:xfrm>
          <a:prstGeom prst="rect">
            <a:avLst/>
          </a:prstGeom>
          <a:ln>
            <a:solidFill>
              <a:schemeClr val="tx1"/>
            </a:solidFill>
          </a:ln>
        </p:spPr>
      </p:pic>
      <p:grpSp>
        <p:nvGrpSpPr>
          <p:cNvPr id="7" name="Group 6">
            <a:extLst>
              <a:ext uri="{FF2B5EF4-FFF2-40B4-BE49-F238E27FC236}">
                <a16:creationId xmlns:a16="http://schemas.microsoft.com/office/drawing/2014/main" id="{DBD78EFD-3D42-A25A-1D18-6674357C0E32}"/>
              </a:ext>
            </a:extLst>
          </p:cNvPr>
          <p:cNvGrpSpPr/>
          <p:nvPr/>
        </p:nvGrpSpPr>
        <p:grpSpPr>
          <a:xfrm>
            <a:off x="6760805" y="2877172"/>
            <a:ext cx="1076632" cy="369332"/>
            <a:chOff x="4968362" y="2079211"/>
            <a:chExt cx="1076632" cy="369332"/>
          </a:xfrm>
        </p:grpSpPr>
        <p:cxnSp>
          <p:nvCxnSpPr>
            <p:cNvPr id="8" name="Straight Arrow Connector 7">
              <a:extLst>
                <a:ext uri="{FF2B5EF4-FFF2-40B4-BE49-F238E27FC236}">
                  <a16:creationId xmlns:a16="http://schemas.microsoft.com/office/drawing/2014/main" id="{0C754F29-545C-1D13-AE6A-E294863D09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EA0773-F83E-94E6-48B9-9FE3AE83ABE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4F8FFC8E-D5A0-2457-9F77-AC06ECE61086}"/>
              </a:ext>
            </a:extLst>
          </p:cNvPr>
          <p:cNvGrpSpPr/>
          <p:nvPr/>
        </p:nvGrpSpPr>
        <p:grpSpPr>
          <a:xfrm>
            <a:off x="5609430" y="3330376"/>
            <a:ext cx="1076632" cy="369332"/>
            <a:chOff x="4704120" y="2356972"/>
            <a:chExt cx="1076632" cy="369332"/>
          </a:xfrm>
        </p:grpSpPr>
        <p:cxnSp>
          <p:nvCxnSpPr>
            <p:cNvPr id="11" name="Straight Arrow Connector 10">
              <a:extLst>
                <a:ext uri="{FF2B5EF4-FFF2-40B4-BE49-F238E27FC236}">
                  <a16:creationId xmlns:a16="http://schemas.microsoft.com/office/drawing/2014/main" id="{6B428E6A-0EA7-3CD9-5C60-E3738D3243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FB45A-1D79-F4B0-98FD-956595F369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19E8F825-8F08-73D5-9850-B77294F67702}"/>
              </a:ext>
            </a:extLst>
          </p:cNvPr>
          <p:cNvGrpSpPr/>
          <p:nvPr/>
        </p:nvGrpSpPr>
        <p:grpSpPr>
          <a:xfrm>
            <a:off x="5790735" y="3557338"/>
            <a:ext cx="1068643" cy="369332"/>
            <a:chOff x="3647644" y="4910075"/>
            <a:chExt cx="1068643" cy="369332"/>
          </a:xfrm>
        </p:grpSpPr>
        <p:sp>
          <p:nvSpPr>
            <p:cNvPr id="14" name="TextBox 13">
              <a:extLst>
                <a:ext uri="{FF2B5EF4-FFF2-40B4-BE49-F238E27FC236}">
                  <a16:creationId xmlns:a16="http://schemas.microsoft.com/office/drawing/2014/main" id="{A3D4FBBA-19DA-7217-B5B3-05E36BF680E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41AC93C-DCAB-CD5C-5F3E-8E1C4F8D230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E534171-4847-E8AB-5931-841D44CB8F08}"/>
              </a:ext>
            </a:extLst>
          </p:cNvPr>
          <p:cNvGrpSpPr/>
          <p:nvPr/>
        </p:nvGrpSpPr>
        <p:grpSpPr>
          <a:xfrm>
            <a:off x="6861233" y="4030124"/>
            <a:ext cx="1064340" cy="369332"/>
            <a:chOff x="3647644" y="5421073"/>
            <a:chExt cx="1064340" cy="369332"/>
          </a:xfrm>
        </p:grpSpPr>
        <p:sp>
          <p:nvSpPr>
            <p:cNvPr id="17" name="TextBox 16">
              <a:extLst>
                <a:ext uri="{FF2B5EF4-FFF2-40B4-BE49-F238E27FC236}">
                  <a16:creationId xmlns:a16="http://schemas.microsoft.com/office/drawing/2014/main" id="{E6E49D30-7690-12EA-C7C5-90AB24F4BAD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8620F8D-CF2D-35AB-F2CB-A3712CDFF00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A52334A5-F5DD-6417-4E90-45628BB710EF}"/>
              </a:ext>
            </a:extLst>
          </p:cNvPr>
          <p:cNvSpPr/>
          <p:nvPr/>
        </p:nvSpPr>
        <p:spPr>
          <a:xfrm>
            <a:off x="5941731" y="4046793"/>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46</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58</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61</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457950" y="1671845"/>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5927067" y="5016877"/>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12"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028457" cy="314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r>
                            <m:rPr>
                              <m:nor/>
                            </m:rPr>
                            <a:rPr lang="en-US" dirty="0"/>
                            <m:t> </m:t>
                          </m:r>
                        </m:e>
                      </m:d>
                    </m:oMath>
                  </m:oMathPara>
                </a14:m>
                <a:endParaRPr lang="en-US" dirty="0"/>
              </a:p>
            </p:txBody>
          </p:sp>
        </mc:Choice>
        <mc:Fallback xmlns="">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028457" cy="314060"/>
              </a:xfrm>
              <a:prstGeom prst="rect">
                <a:avLst/>
              </a:prstGeom>
              <a:blipFill>
                <a:blip r:embed="rId4"/>
                <a:stretch>
                  <a:fillRect t="-15686" r="-523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3FE9F44-5C89-44B9-A264-06DFAAB8F41C}"/>
                  </a:ext>
                </a:extLst>
              </p:cNvPr>
              <p:cNvSpPr txBox="1"/>
              <p:nvPr/>
            </p:nvSpPr>
            <p:spPr>
              <a:xfrm>
                <a:off x="3688618" y="3545287"/>
                <a:ext cx="3112199"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9" name="TextBox 18">
                <a:extLst>
                  <a:ext uri="{FF2B5EF4-FFF2-40B4-BE49-F238E27FC236}">
                    <a16:creationId xmlns:a16="http://schemas.microsoft.com/office/drawing/2014/main" id="{33FE9F44-5C89-44B9-A264-06DFAAB8F41C}"/>
                  </a:ext>
                </a:extLst>
              </p:cNvPr>
              <p:cNvSpPr txBox="1">
                <a:spLocks noRot="1" noChangeAspect="1" noMove="1" noResize="1" noEditPoints="1" noAdjustHandles="1" noChangeArrowheads="1" noChangeShapeType="1" noTextEdit="1"/>
              </p:cNvSpPr>
              <p:nvPr/>
            </p:nvSpPr>
            <p:spPr>
              <a:xfrm>
                <a:off x="3688618" y="3545287"/>
                <a:ext cx="3112199" cy="291811"/>
              </a:xfrm>
              <a:prstGeom prst="rect">
                <a:avLst/>
              </a:prstGeom>
              <a:blipFill>
                <a:blip r:embed="rId5"/>
                <a:stretch>
                  <a:fillRect l="-196" t="-19149" r="-9980"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93EAE8-289F-4E49-B839-D35428AE2E29}"/>
                  </a:ext>
                </a:extLst>
              </p:cNvPr>
              <p:cNvSpPr txBox="1"/>
              <p:nvPr/>
            </p:nvSpPr>
            <p:spPr>
              <a:xfrm>
                <a:off x="2816677" y="4385074"/>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xmlns="">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816677" y="4385074"/>
                <a:ext cx="5126019" cy="5636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694B36-04D8-43B5-BA11-41973373DC73}"/>
                  </a:ext>
                </a:extLst>
              </p:cNvPr>
              <p:cNvSpPr txBox="1"/>
              <p:nvPr/>
            </p:nvSpPr>
            <p:spPr>
              <a:xfrm>
                <a:off x="3680667" y="5200806"/>
                <a:ext cx="3065455"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xmlns="">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80667" y="5200806"/>
                <a:ext cx="3065455" cy="335413"/>
              </a:xfrm>
              <a:prstGeom prst="rect">
                <a:avLst/>
              </a:prstGeom>
              <a:blipFill>
                <a:blip r:embed="rId7"/>
                <a:stretch>
                  <a:fillRect l="-398"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D11ED40-6B7F-4848-91E4-5DA4019479CA}"/>
                  </a:ext>
                </a:extLst>
              </p:cNvPr>
              <p:cNvSpPr txBox="1"/>
              <p:nvPr/>
            </p:nvSpPr>
            <p:spPr>
              <a:xfrm>
                <a:off x="3696569" y="5965895"/>
                <a:ext cx="11027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xmlns="">
          <p:sp>
            <p:nvSpPr>
              <p:cNvPr id="23" name="TextBox 22">
                <a:extLst>
                  <a:ext uri="{FF2B5EF4-FFF2-40B4-BE49-F238E27FC236}">
                    <a16:creationId xmlns:a16="http://schemas.microsoft.com/office/drawing/2014/main" id="{1D11ED40-6B7F-4848-91E4-5DA4019479CA}"/>
                  </a:ext>
                </a:extLst>
              </p:cNvPr>
              <p:cNvSpPr txBox="1">
                <a:spLocks noRot="1" noChangeAspect="1" noMove="1" noResize="1" noEditPoints="1" noAdjustHandles="1" noChangeArrowheads="1" noChangeShapeType="1" noTextEdit="1"/>
              </p:cNvSpPr>
              <p:nvPr/>
            </p:nvSpPr>
            <p:spPr>
              <a:xfrm>
                <a:off x="3696569" y="5965895"/>
                <a:ext cx="1102738" cy="276999"/>
              </a:xfrm>
              <a:prstGeom prst="rect">
                <a:avLst/>
              </a:prstGeom>
              <a:blipFill>
                <a:blip r:embed="rId8"/>
                <a:stretch>
                  <a:fillRect l="-1657"/>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51792" y="593253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36480" y="4734279"/>
            <a:ext cx="815311" cy="1401007"/>
          </a:xfrm>
          <a:prstGeom prst="bentConnector3">
            <a:avLst>
              <a:gd name="adj1" fmla="val -28038"/>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9"/>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36481" y="453152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10"/>
                <a:stretch>
                  <a:fillRect l="-1515" t="-18750" r="-1575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12"/>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p:spTree>
    <p:extLst>
      <p:ext uri="{BB962C8B-B14F-4D97-AF65-F5344CB8AC3E}">
        <p14:creationId xmlns:p14="http://schemas.microsoft.com/office/powerpoint/2010/main" val="311167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P spid="23" grpId="0"/>
      <p:bldP spid="3" grpId="0"/>
      <p:bldP spid="24"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77307" y="5418414"/>
            <a:ext cx="3967234" cy="923330"/>
          </a:xfrm>
          <a:prstGeom prst="rect">
            <a:avLst/>
          </a:prstGeom>
          <a:noFill/>
        </p:spPr>
        <p:txBody>
          <a:bodyPr wrap="square" rtlCol="0">
            <a:spAutoFit/>
          </a:bodyPr>
          <a:lstStyle/>
          <a:p>
            <a:pPr algn="ctr"/>
            <a:r>
              <a:rPr lang="en-US" dirty="0"/>
              <a:t>The inner product of </a:t>
            </a:r>
            <a:r>
              <a:rPr lang="en-US" b="1" dirty="0"/>
              <a:t>two vect</a:t>
            </a:r>
            <a:r>
              <a:rPr lang="en-US" dirty="0"/>
              <a:t>ors uses the 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696430" y="2005491"/>
            <a:ext cx="3623904"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3512"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𝒗</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𝑼</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xmlns="">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3512"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3"/>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309133-92A4-4703-8963-1151D1433B97}"/>
              </a:ext>
            </a:extLst>
          </p:cNvPr>
          <p:cNvPicPr>
            <a:picLocks noChangeAspect="1"/>
          </p:cNvPicPr>
          <p:nvPr/>
        </p:nvPicPr>
        <p:blipFill>
          <a:blip r:embed="rId4"/>
          <a:stretch>
            <a:fillRect/>
          </a:stretch>
        </p:blipFill>
        <p:spPr>
          <a:xfrm>
            <a:off x="331431" y="1991264"/>
            <a:ext cx="4919128" cy="3983800"/>
          </a:xfrm>
          <a:prstGeom prst="rect">
            <a:avLst/>
          </a:prstGeom>
          <a:ln>
            <a:solidFill>
              <a:schemeClr val="tx1"/>
            </a:solidFill>
          </a:ln>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2006" y="3879937"/>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331377" y="5303166"/>
            <a:ext cx="1076632" cy="369332"/>
            <a:chOff x="4704120" y="2356972"/>
            <a:chExt cx="107663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43050" y="5376042"/>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08472" y="5375503"/>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right)">
                                      <p:cBhvr>
                                        <p:cTn id="31" dur="500"/>
                                        <p:tgtEl>
                                          <p:spTgt spid="13"/>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right)">
                                      <p:cBhvr>
                                        <p:cTn id="35" dur="500"/>
                                        <p:tgtEl>
                                          <p:spTgt spid="20"/>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par>
                          <p:cTn id="46" fill="hold">
                            <p:stCondLst>
                              <p:cond delay="500"/>
                            </p:stCondLst>
                            <p:childTnLst>
                              <p:par>
                                <p:cTn id="47" presetID="22" presetClass="entr" presetSubtype="2"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right)">
                                      <p:cBhvr>
                                        <p:cTn id="49" dur="5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arn(inVertical)">
                                      <p:cBhvr>
                                        <p:cTn id="54" dur="500"/>
                                        <p:tgtEl>
                                          <p:spTgt spid="26"/>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barn(inVertical)">
                                      <p:cBhvr>
                                        <p:cTn id="57" dur="500"/>
                                        <p:tgtEl>
                                          <p:spTgt spid="8"/>
                                        </p:tgtEl>
                                      </p:cBhvr>
                                    </p:animEffect>
                                  </p:childTnLst>
                                </p:cTn>
                              </p:par>
                            </p:childTnLst>
                          </p:cTn>
                        </p:par>
                        <p:par>
                          <p:cTn id="58" fill="hold">
                            <p:stCondLst>
                              <p:cond delay="500"/>
                            </p:stCondLst>
                            <p:childTnLst>
                              <p:par>
                                <p:cTn id="59" presetID="2" presetClass="entr" presetSubtype="4"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5109E-0DDB-4B88-AD2E-F9D954116CDA}"/>
              </a:ext>
            </a:extLst>
          </p:cNvPr>
          <p:cNvPicPr>
            <a:picLocks noChangeAspect="1"/>
          </p:cNvPicPr>
          <p:nvPr/>
        </p:nvPicPr>
        <p:blipFill>
          <a:blip r:embed="rId3"/>
          <a:stretch>
            <a:fillRect/>
          </a:stretch>
        </p:blipFill>
        <p:spPr>
          <a:xfrm>
            <a:off x="331430" y="1971791"/>
            <a:ext cx="6600000" cy="43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4"/>
                <a:stretch>
                  <a:fillRect l="-919"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D5F7AA3-781D-4BDD-99A9-3F26C5F9E535}"/>
              </a:ext>
            </a:extLst>
          </p:cNvPr>
          <p:cNvPicPr>
            <a:picLocks noChangeAspect="1"/>
          </p:cNvPicPr>
          <p:nvPr/>
        </p:nvPicPr>
        <p:blipFill>
          <a:blip r:embed="rId5"/>
          <a:stretch>
            <a:fillRect/>
          </a:stretch>
        </p:blipFill>
        <p:spPr>
          <a:xfrm>
            <a:off x="4493107" y="2698180"/>
            <a:ext cx="4209524" cy="809524"/>
          </a:xfrm>
          <a:prstGeom prst="rect">
            <a:avLst/>
          </a:prstGeom>
          <a:ln>
            <a:solidFill>
              <a:schemeClr val="tx1"/>
            </a:solidFill>
          </a:ln>
        </p:spPr>
      </p:pic>
      <p:sp>
        <p:nvSpPr>
          <p:cNvPr id="22" name="Rectangle 21">
            <a:extLst>
              <a:ext uri="{FF2B5EF4-FFF2-40B4-BE49-F238E27FC236}">
                <a16:creationId xmlns:a16="http://schemas.microsoft.com/office/drawing/2014/main" id="{D3E2A885-A9FC-4A43-9824-B34440D90686}"/>
              </a:ext>
            </a:extLst>
          </p:cNvPr>
          <p:cNvSpPr/>
          <p:nvPr/>
        </p:nvSpPr>
        <p:spPr>
          <a:xfrm>
            <a:off x="5682693" y="3014808"/>
            <a:ext cx="2985057"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6" presetClass="entr" presetSubtype="2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par>
                                <p:cTn id="29" presetID="2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𝑼</m:t>
                            </m:r>
                          </m:e>
                        </m:d>
                      </m:e>
                    </m:rad>
                    <m:r>
                      <a:rPr lang="en-US" sz="2400" i="1">
                        <a:latin typeface="Cambria Math" panose="02040503050406030204" pitchFamily="18" charset="0"/>
                      </a:rPr>
                      <m:t> </m:t>
                    </m:r>
                    <m:r>
                      <a:rPr lang="en-US" sz="2400" i="1">
                        <a:latin typeface="Cambria Math" panose="02040503050406030204" pitchFamily="18" charset="0"/>
                      </a:rPr>
                      <m:t>𝑖𝑓</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dirty="0"/>
          </a:p>
        </p:txBody>
      </p:sp>
    </p:spTree>
    <p:extLst>
      <p:ext uri="{BB962C8B-B14F-4D97-AF65-F5344CB8AC3E}">
        <p14:creationId xmlns:p14="http://schemas.microsoft.com/office/powerpoint/2010/main" val="267172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0C4760-3D08-4C38-8068-BD51ECC24B3B}"/>
              </a:ext>
            </a:extLst>
          </p:cNvPr>
          <p:cNvPicPr>
            <a:picLocks noChangeAspect="1"/>
          </p:cNvPicPr>
          <p:nvPr/>
        </p:nvPicPr>
        <p:blipFill>
          <a:blip r:embed="rId3"/>
          <a:stretch>
            <a:fillRect/>
          </a:stretch>
        </p:blipFill>
        <p:spPr>
          <a:xfrm>
            <a:off x="307921" y="1917305"/>
            <a:ext cx="547619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24954" y="3068964"/>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a:rPr lang="en-US" b="0" i="1" smtClean="0">
                          <a:latin typeface="Cambria Math" panose="02040503050406030204" pitchFamily="18" charset="0"/>
                        </a:rPr>
                        <m:t>𝑖𝑓𝑓</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xmlns="">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t="-2174" r="-1115" b="-3260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20225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right)">
                                      <p:cBhvr>
                                        <p:cTn id="15" dur="500"/>
                                        <p:tgtEl>
                                          <p:spTgt spid="27"/>
                                        </p:tgtEl>
                                      </p:cBhvr>
                                    </p:animEffect>
                                  </p:childTnLst>
                                </p:cTn>
                              </p:par>
                            </p:childTnLst>
                          </p:cTn>
                        </p:par>
                        <p:par>
                          <p:cTn id="16" fill="hold">
                            <p:stCondLst>
                              <p:cond delay="500"/>
                            </p:stCondLst>
                            <p:childTnLst>
                              <p:par>
                                <p:cTn id="17" presetID="16" presetClass="entr" presetSubtype="21"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barn(inVertical)">
                                      <p:cBhvr>
                                        <p:cTn id="19" dur="500"/>
                                        <p:tgtEl>
                                          <p:spTgt spid="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right)">
                                      <p:cBhvr>
                                        <p:cTn id="32" dur="500"/>
                                        <p:tgtEl>
                                          <p:spTgt spid="11"/>
                                        </p:tgtEl>
                                      </p:cBhvr>
                                    </p:animEffec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right)">
                                      <p:cBhvr>
                                        <p:cTn id="36" dur="500"/>
                                        <p:tgtEl>
                                          <p:spTgt spid="13"/>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up)">
                                      <p:cBhvr>
                                        <p:cTn id="40" dur="500"/>
                                        <p:tgtEl>
                                          <p:spTgt spid="30"/>
                                        </p:tgtEl>
                                      </p:cBhvr>
                                    </p:animEffect>
                                  </p:childTnLst>
                                </p:cTn>
                              </p:par>
                            </p:childTnLst>
                          </p:cTn>
                        </p:par>
                        <p:par>
                          <p:cTn id="41" fill="hold">
                            <p:stCondLst>
                              <p:cond delay="2000"/>
                            </p:stCondLst>
                            <p:childTnLst>
                              <p:par>
                                <p:cTn id="42" presetID="22" presetClass="entr" presetSubtype="1"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par>
                          <p:cTn id="45" fill="hold">
                            <p:stCondLst>
                              <p:cond delay="2500"/>
                            </p:stCondLst>
                            <p:childTnLst>
                              <p:par>
                                <p:cTn id="46" presetID="22" presetClass="entr" presetSubtype="2"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right)">
                                      <p:cBhvr>
                                        <p:cTn id="48" dur="500"/>
                                        <p:tgtEl>
                                          <p:spTgt spid="23"/>
                                        </p:tgtEl>
                                      </p:cBhvr>
                                    </p:animEffect>
                                  </p:childTnLst>
                                </p:cTn>
                              </p:par>
                            </p:childTnLst>
                          </p:cTn>
                        </p:par>
                        <p:par>
                          <p:cTn id="49" fill="hold">
                            <p:stCondLst>
                              <p:cond delay="3000"/>
                            </p:stCondLst>
                            <p:childTnLst>
                              <p:par>
                                <p:cTn id="50" presetID="22" presetClass="entr" presetSubtype="2"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right)">
                                      <p:cBhvr>
                                        <p:cTn id="52" dur="500"/>
                                        <p:tgtEl>
                                          <p:spTgt spid="32"/>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ppt_x"/>
                                          </p:val>
                                        </p:tav>
                                        <p:tav tm="100000">
                                          <p:val>
                                            <p:strVal val="#ppt_x"/>
                                          </p:val>
                                        </p:tav>
                                      </p:tavLst>
                                    </p:anim>
                                    <p:anim calcmode="lin" valueType="num">
                                      <p:cBhvr additive="base">
                                        <p:cTn id="5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5084D9-3CB7-48FB-9197-F0617298A6EB}"/>
              </a:ext>
            </a:extLst>
          </p:cNvPr>
          <p:cNvPicPr>
            <a:picLocks noChangeAspect="1"/>
          </p:cNvPicPr>
          <p:nvPr/>
        </p:nvPicPr>
        <p:blipFill>
          <a:blip r:embed="rId3"/>
          <a:stretch>
            <a:fillRect/>
          </a:stretch>
        </p:blipFill>
        <p:spPr>
          <a:xfrm>
            <a:off x="307920" y="1917305"/>
            <a:ext cx="5232963" cy="4732495"/>
          </a:xfrm>
          <a:prstGeom prst="rect">
            <a:avLst/>
          </a:prstGeom>
          <a:ln>
            <a:solidFill>
              <a:schemeClr val="tx1"/>
            </a:solidFill>
          </a:ln>
        </p:spPr>
      </p:pic>
      <p:pic>
        <p:nvPicPr>
          <p:cNvPr id="8" name="Picture 7">
            <a:extLst>
              <a:ext uri="{FF2B5EF4-FFF2-40B4-BE49-F238E27FC236}">
                <a16:creationId xmlns:a16="http://schemas.microsoft.com/office/drawing/2014/main" id="{0F0A4CFC-CAE3-4DF3-A30D-58DFCB4105ED}"/>
              </a:ext>
            </a:extLst>
          </p:cNvPr>
          <p:cNvPicPr>
            <a:picLocks noChangeAspect="1"/>
          </p:cNvPicPr>
          <p:nvPr/>
        </p:nvPicPr>
        <p:blipFill>
          <a:blip r:embed="rId4"/>
          <a:stretch>
            <a:fillRect/>
          </a:stretch>
        </p:blipFill>
        <p:spPr>
          <a:xfrm>
            <a:off x="5797182" y="1917305"/>
            <a:ext cx="3126407" cy="4176067"/>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194245"/>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47608" y="5505799"/>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38161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𝑼</m:t>
                              </m:r>
                            </m:e>
                          </m:d>
                        </m:e>
                      </m:rad>
                      <m:r>
                        <a:rPr lang="en-US" b="0" i="1" smtClean="0">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xmlns="">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381616"/>
                <a:ext cx="4460837" cy="335413"/>
              </a:xfrm>
              <a:prstGeom prst="rect">
                <a:avLst/>
              </a:prstGeom>
              <a:blipFill>
                <a:blip r:embed="rId5"/>
                <a:stretch>
                  <a:fillRect r="-136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485930" y="6141102"/>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36658" y="5777175"/>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22" presetClass="entr" presetSubtype="2"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par>
                          <p:cTn id="19" fill="hold">
                            <p:stCondLst>
                              <p:cond delay="500"/>
                            </p:stCondLst>
                            <p:childTnLst>
                              <p:par>
                                <p:cTn id="20" presetID="22" presetClass="entr" presetSubtype="2"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right)">
                                      <p:cBhvr>
                                        <p:cTn id="27" dur="500"/>
                                        <p:tgtEl>
                                          <p:spTgt spid="26"/>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arn(inVertical)">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right)">
                                      <p:cBhvr>
                                        <p:cTn id="41" dur="500"/>
                                        <p:tgtEl>
                                          <p:spTgt spid="3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right)">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BEBF1F-606E-4B6A-21B8-8845962A88B8}"/>
              </a:ext>
            </a:extLst>
          </p:cNvPr>
          <p:cNvPicPr>
            <a:picLocks noChangeAspect="1"/>
          </p:cNvPicPr>
          <p:nvPr/>
        </p:nvPicPr>
        <p:blipFill>
          <a:blip r:embed="rId3"/>
          <a:stretch>
            <a:fillRect/>
          </a:stretch>
        </p:blipFill>
        <p:spPr>
          <a:xfrm>
            <a:off x="307924" y="2259206"/>
            <a:ext cx="4999793"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1889085" y="3263386"/>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376709"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500"/>
                                        <p:tgtEl>
                                          <p:spTgt spid="6"/>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right)">
                                      <p:cBhvr>
                                        <p:cTn id="30" dur="500"/>
                                        <p:tgtEl>
                                          <p:spTgt spid="22"/>
                                        </p:tgtEl>
                                      </p:cBhvr>
                                    </p:animEffect>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right)">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3"/>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p:pic>
        <p:nvPicPr>
          <p:cNvPr id="5" name="Picture 4">
            <a:extLst>
              <a:ext uri="{FF2B5EF4-FFF2-40B4-BE49-F238E27FC236}">
                <a16:creationId xmlns:a16="http://schemas.microsoft.com/office/drawing/2014/main" id="{B4C336EB-A09C-025C-8E65-B281B9DA0272}"/>
              </a:ext>
            </a:extLst>
          </p:cNvPr>
          <p:cNvPicPr>
            <a:picLocks noChangeAspect="1"/>
          </p:cNvPicPr>
          <p:nvPr/>
        </p:nvPicPr>
        <p:blipFill>
          <a:blip r:embed="rId4"/>
          <a:stretch>
            <a:fillRect/>
          </a:stretch>
        </p:blipFill>
        <p:spPr>
          <a:xfrm>
            <a:off x="628651" y="2716135"/>
            <a:ext cx="7088400" cy="3595764"/>
          </a:xfrm>
          <a:prstGeom prst="rect">
            <a:avLst/>
          </a:prstGeom>
          <a:ln>
            <a:solidFill>
              <a:schemeClr val="tx1"/>
            </a:solidFill>
          </a:ln>
        </p:spPr>
      </p:pic>
      <p:pic>
        <p:nvPicPr>
          <p:cNvPr id="7" name="Picture 6">
            <a:extLst>
              <a:ext uri="{FF2B5EF4-FFF2-40B4-BE49-F238E27FC236}">
                <a16:creationId xmlns:a16="http://schemas.microsoft.com/office/drawing/2014/main" id="{B7AA36D1-AE83-9707-7FA5-DF369D3443DC}"/>
              </a:ext>
            </a:extLst>
          </p:cNvPr>
          <p:cNvPicPr>
            <a:picLocks noChangeAspect="1"/>
          </p:cNvPicPr>
          <p:nvPr/>
        </p:nvPicPr>
        <p:blipFill>
          <a:blip r:embed="rId5"/>
          <a:stretch>
            <a:fillRect/>
          </a:stretch>
        </p:blipFill>
        <p:spPr>
          <a:xfrm>
            <a:off x="5057466" y="3692592"/>
            <a:ext cx="3800510" cy="1636152"/>
          </a:xfrm>
          <a:prstGeom prst="rect">
            <a:avLst/>
          </a:prstGeom>
          <a:ln>
            <a:solidFill>
              <a:schemeClr val="tx1"/>
            </a:solidFill>
          </a:ln>
          <a:effectLst>
            <a:outerShdw blurRad="50800" dist="38100" dir="13500000" algn="br" rotWithShape="0">
              <a:prstClr val="black">
                <a:alpha val="40000"/>
              </a:prstClr>
            </a:outerShdw>
          </a:effectLst>
        </p:spPr>
      </p:pic>
      <p:grpSp>
        <p:nvGrpSpPr>
          <p:cNvPr id="9" name="Group 8">
            <a:extLst>
              <a:ext uri="{FF2B5EF4-FFF2-40B4-BE49-F238E27FC236}">
                <a16:creationId xmlns:a16="http://schemas.microsoft.com/office/drawing/2014/main" id="{7563395C-1878-1C53-A457-B094118A7D4A}"/>
              </a:ext>
            </a:extLst>
          </p:cNvPr>
          <p:cNvGrpSpPr/>
          <p:nvPr/>
        </p:nvGrpSpPr>
        <p:grpSpPr>
          <a:xfrm>
            <a:off x="7048942" y="4341768"/>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38128" y="4646799"/>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righ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right)">
                                      <p:cBhvr>
                                        <p:cTn id="39" dur="500"/>
                                        <p:tgtEl>
                                          <p:spTgt spid="24"/>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right)">
                                      <p:cBhvr>
                                        <p:cTn id="46" dur="500"/>
                                        <p:tgtEl>
                                          <p:spTgt spid="28"/>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707886"/>
          </a:xfrm>
          <a:prstGeom prst="rect">
            <a:avLst/>
          </a:prstGeom>
          <a:noFill/>
        </p:spPr>
        <p:txBody>
          <a:bodyPr wrap="square" rtlCol="0">
            <a:spAutoFit/>
          </a:bodyPr>
          <a:lstStyle/>
          <a:p>
            <a:pPr algn="ctr"/>
            <a:r>
              <a:rPr lang="en-US" sz="2000" dirty="0">
                <a:solidFill>
                  <a:srgbClr val="7030A0"/>
                </a:solidFill>
              </a:rPr>
              <a:t>A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dot product) on </a:t>
            </a:r>
            <a:r>
              <a:rPr lang="en-US" b="1" dirty="0"/>
              <a:t>vectors</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79157"/>
            <a:ext cx="3090483" cy="1384995"/>
          </a:xfrm>
          <a:prstGeom prst="rect">
            <a:avLst/>
          </a:prstGeom>
          <a:noFill/>
        </p:spPr>
        <p:txBody>
          <a:bodyPr wrap="square" lIns="0" tIns="0" rIns="0" bIns="0" rtlCol="0">
            <a:spAutoFit/>
          </a:bodyPr>
          <a:lstStyle/>
          <a:p>
            <a:pPr algn="ctr"/>
            <a:r>
              <a:rPr lang="en-US" dirty="0">
                <a:solidFill>
                  <a:srgbClr val="7030A0"/>
                </a:solidFill>
              </a:rPr>
              <a:t>The eigenvalues of  Hermitian operators (matrices) must </a:t>
            </a:r>
            <a:r>
              <a:rPr lang="en-US" u="sng" dirty="0">
                <a:solidFill>
                  <a:srgbClr val="7030A0"/>
                </a:solidFill>
              </a:rPr>
              <a:t>all</a:t>
            </a:r>
            <a:r>
              <a:rPr lang="en-US" dirty="0">
                <a:solidFill>
                  <a:srgbClr val="7030A0"/>
                </a:solidFill>
              </a:rPr>
              <a:t> be </a:t>
            </a:r>
            <a:r>
              <a:rPr lang="en-US" b="1" dirty="0">
                <a:solidFill>
                  <a:srgbClr val="7030A0"/>
                </a:solidFill>
              </a:rPr>
              <a:t>real</a:t>
            </a:r>
            <a:r>
              <a:rPr lang="en-US" dirty="0">
                <a:solidFill>
                  <a:srgbClr val="7030A0"/>
                </a:solidFill>
              </a:rPr>
              <a:t> because they are the only possible measurements that can be made in quantum mechanics</a:t>
            </a: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06</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given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20617</TotalTime>
  <Words>6262</Words>
  <Application>Microsoft Office PowerPoint</Application>
  <PresentationFormat>On-screen Show (4:3)</PresentationFormat>
  <Paragraphs>1266</Paragraphs>
  <Slides>133</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133</vt:i4>
      </vt:variant>
    </vt:vector>
  </HeadingPairs>
  <TitlesOfParts>
    <vt:vector size="139" baseType="lpstr">
      <vt:lpstr>Arial</vt:lpstr>
      <vt:lpstr>Calibri</vt:lpstr>
      <vt:lpstr>Calibri Light</vt:lpstr>
      <vt:lpstr>Cambria Math</vt:lpstr>
      <vt:lpstr>Consolas</vt:lpstr>
      <vt:lpstr>Office Theme</vt:lpstr>
      <vt:lpstr>PowerPoint Presentation</vt:lpstr>
      <vt:lpstr>Session 14 – Goals</vt:lpstr>
      <vt:lpstr>Session 14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06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 – Now You Know...</vt:lpstr>
      <vt:lpstr>Session 14 – Now You Nnow…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1256</cp:revision>
  <cp:lastPrinted>2022-06-19T04:15:58Z</cp:lastPrinted>
  <dcterms:created xsi:type="dcterms:W3CDTF">2014-09-21T17:58:26Z</dcterms:created>
  <dcterms:modified xsi:type="dcterms:W3CDTF">2022-06-23T19:27:10Z</dcterms:modified>
</cp:coreProperties>
</file>